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2397700" cy="43192700"/>
  <p:notesSz cx="6858000" cy="9144000"/>
  <p:embeddedFontLst>
    <p:embeddedFont>
      <p:font typeface="Norwester" pitchFamily="2" charset="0"/>
      <p:regular r:id="rId3"/>
    </p:embeddedFont>
    <p:embeddedFont>
      <p:font typeface="Times New Roman Bold" panose="02030802070405020303" pitchFamily="18" charset="77"/>
      <p:regular r:id="rId4"/>
      <p:bold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3" autoAdjust="0"/>
  </p:normalViewPr>
  <p:slideViewPr>
    <p:cSldViewPr>
      <p:cViewPr varScale="1">
        <p:scale>
          <a:sx n="16" d="100"/>
          <a:sy n="16" d="100"/>
        </p:scale>
        <p:origin x="3280"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1854" y="34947740"/>
            <a:ext cx="4952373" cy="4753916"/>
          </a:xfrm>
          <a:custGeom>
            <a:avLst/>
            <a:gdLst/>
            <a:ahLst/>
            <a:cxnLst/>
            <a:rect l="l" t="t" r="r" b="b"/>
            <a:pathLst>
              <a:path w="4952373" h="4753916">
                <a:moveTo>
                  <a:pt x="0" y="0"/>
                </a:moveTo>
                <a:lnTo>
                  <a:pt x="4952372" y="0"/>
                </a:lnTo>
                <a:lnTo>
                  <a:pt x="4952372" y="4753916"/>
                </a:lnTo>
                <a:lnTo>
                  <a:pt x="0" y="4753916"/>
                </a:lnTo>
                <a:lnTo>
                  <a:pt x="0" y="0"/>
                </a:lnTo>
                <a:close/>
              </a:path>
            </a:pathLst>
          </a:custGeom>
          <a:blipFill>
            <a:blip r:embed="rId2"/>
            <a:stretch>
              <a:fillRect l="-712379" t="-35209" b="-993808"/>
            </a:stretch>
          </a:blipFill>
        </p:spPr>
      </p:sp>
      <p:sp>
        <p:nvSpPr>
          <p:cNvPr id="3" name="Freeform 3"/>
          <p:cNvSpPr/>
          <p:nvPr/>
        </p:nvSpPr>
        <p:spPr>
          <a:xfrm>
            <a:off x="171756" y="1472308"/>
            <a:ext cx="4486614" cy="3466929"/>
          </a:xfrm>
          <a:custGeom>
            <a:avLst/>
            <a:gdLst/>
            <a:ahLst/>
            <a:cxnLst/>
            <a:rect l="l" t="t" r="r" b="b"/>
            <a:pathLst>
              <a:path w="4486614" h="3466929">
                <a:moveTo>
                  <a:pt x="0" y="0"/>
                </a:moveTo>
                <a:lnTo>
                  <a:pt x="4486614" y="0"/>
                </a:lnTo>
                <a:lnTo>
                  <a:pt x="4486614" y="3466929"/>
                </a:lnTo>
                <a:lnTo>
                  <a:pt x="0" y="3466929"/>
                </a:lnTo>
                <a:lnTo>
                  <a:pt x="0" y="0"/>
                </a:lnTo>
                <a:close/>
              </a:path>
            </a:pathLst>
          </a:custGeom>
          <a:blipFill>
            <a:blip r:embed="rId3"/>
            <a:stretch>
              <a:fillRect/>
            </a:stretch>
          </a:blipFill>
        </p:spPr>
      </p:sp>
      <p:sp>
        <p:nvSpPr>
          <p:cNvPr id="4" name="Freeform 4"/>
          <p:cNvSpPr/>
          <p:nvPr/>
        </p:nvSpPr>
        <p:spPr>
          <a:xfrm>
            <a:off x="3725133" y="1472308"/>
            <a:ext cx="5048913" cy="3215677"/>
          </a:xfrm>
          <a:custGeom>
            <a:avLst/>
            <a:gdLst/>
            <a:ahLst/>
            <a:cxnLst/>
            <a:rect l="l" t="t" r="r" b="b"/>
            <a:pathLst>
              <a:path w="5048913" h="3215677">
                <a:moveTo>
                  <a:pt x="0" y="0"/>
                </a:moveTo>
                <a:lnTo>
                  <a:pt x="5048913" y="0"/>
                </a:lnTo>
                <a:lnTo>
                  <a:pt x="5048913" y="3215677"/>
                </a:lnTo>
                <a:lnTo>
                  <a:pt x="0" y="3215677"/>
                </a:lnTo>
                <a:lnTo>
                  <a:pt x="0" y="0"/>
                </a:lnTo>
                <a:close/>
              </a:path>
            </a:pathLst>
          </a:custGeom>
          <a:blipFill>
            <a:blip r:embed="rId4"/>
            <a:stretch>
              <a:fillRect/>
            </a:stretch>
          </a:blipFill>
        </p:spPr>
      </p:sp>
      <p:pic>
        <p:nvPicPr>
          <p:cNvPr id="5" name="Picture 5"/>
          <p:cNvPicPr>
            <a:picLocks noChangeAspect="1"/>
          </p:cNvPicPr>
          <p:nvPr/>
        </p:nvPicPr>
        <p:blipFill>
          <a:blip r:embed="rId5"/>
          <a:stretch>
            <a:fillRect/>
          </a:stretch>
        </p:blipFill>
        <p:spPr>
          <a:xfrm>
            <a:off x="16658122" y="21436722"/>
            <a:ext cx="8493995" cy="8575830"/>
          </a:xfrm>
          <a:prstGeom prst="rect">
            <a:avLst/>
          </a:prstGeom>
        </p:spPr>
      </p:pic>
      <p:pic>
        <p:nvPicPr>
          <p:cNvPr id="6" name="Picture 6"/>
          <p:cNvPicPr>
            <a:picLocks noChangeAspect="1"/>
          </p:cNvPicPr>
          <p:nvPr/>
        </p:nvPicPr>
        <p:blipFill>
          <a:blip r:embed="rId6"/>
          <a:stretch>
            <a:fillRect/>
          </a:stretch>
        </p:blipFill>
        <p:spPr>
          <a:xfrm>
            <a:off x="24344576" y="21436722"/>
            <a:ext cx="8019731" cy="8575830"/>
          </a:xfrm>
          <a:prstGeom prst="rect">
            <a:avLst/>
          </a:prstGeom>
        </p:spPr>
      </p:pic>
      <p:sp>
        <p:nvSpPr>
          <p:cNvPr id="7" name="Freeform 7"/>
          <p:cNvSpPr/>
          <p:nvPr/>
        </p:nvSpPr>
        <p:spPr>
          <a:xfrm>
            <a:off x="1321380" y="31370338"/>
            <a:ext cx="3336990" cy="4258340"/>
          </a:xfrm>
          <a:custGeom>
            <a:avLst/>
            <a:gdLst/>
            <a:ahLst/>
            <a:cxnLst/>
            <a:rect l="l" t="t" r="r" b="b"/>
            <a:pathLst>
              <a:path w="3336990" h="4258340">
                <a:moveTo>
                  <a:pt x="0" y="0"/>
                </a:moveTo>
                <a:lnTo>
                  <a:pt x="3336990" y="0"/>
                </a:lnTo>
                <a:lnTo>
                  <a:pt x="3336990" y="4258339"/>
                </a:lnTo>
                <a:lnTo>
                  <a:pt x="0" y="42583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4779198" y="31370338"/>
            <a:ext cx="6804925" cy="4258340"/>
          </a:xfrm>
          <a:custGeom>
            <a:avLst/>
            <a:gdLst/>
            <a:ahLst/>
            <a:cxnLst/>
            <a:rect l="l" t="t" r="r" b="b"/>
            <a:pathLst>
              <a:path w="6804925" h="4258340">
                <a:moveTo>
                  <a:pt x="0" y="0"/>
                </a:moveTo>
                <a:lnTo>
                  <a:pt x="6804925" y="0"/>
                </a:lnTo>
                <a:lnTo>
                  <a:pt x="6804925" y="4258339"/>
                </a:lnTo>
                <a:lnTo>
                  <a:pt x="0" y="42583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Freeform 9"/>
          <p:cNvSpPr/>
          <p:nvPr/>
        </p:nvSpPr>
        <p:spPr>
          <a:xfrm>
            <a:off x="11682337" y="32627600"/>
            <a:ext cx="3734372" cy="3001077"/>
          </a:xfrm>
          <a:custGeom>
            <a:avLst/>
            <a:gdLst/>
            <a:ahLst/>
            <a:cxnLst/>
            <a:rect l="l" t="t" r="r" b="b"/>
            <a:pathLst>
              <a:path w="3734372" h="3001077">
                <a:moveTo>
                  <a:pt x="0" y="0"/>
                </a:moveTo>
                <a:lnTo>
                  <a:pt x="3734372" y="0"/>
                </a:lnTo>
                <a:lnTo>
                  <a:pt x="3734372" y="3001077"/>
                </a:lnTo>
                <a:lnTo>
                  <a:pt x="0" y="300107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a:off x="27494765" y="-466963"/>
            <a:ext cx="4906774" cy="4710145"/>
          </a:xfrm>
          <a:custGeom>
            <a:avLst/>
            <a:gdLst/>
            <a:ahLst/>
            <a:cxnLst/>
            <a:rect l="l" t="t" r="r" b="b"/>
            <a:pathLst>
              <a:path w="4906774" h="4710145">
                <a:moveTo>
                  <a:pt x="0" y="0"/>
                </a:moveTo>
                <a:lnTo>
                  <a:pt x="4906773" y="0"/>
                </a:lnTo>
                <a:lnTo>
                  <a:pt x="4906773" y="4710144"/>
                </a:lnTo>
                <a:lnTo>
                  <a:pt x="0" y="4710144"/>
                </a:lnTo>
                <a:lnTo>
                  <a:pt x="0" y="0"/>
                </a:lnTo>
                <a:close/>
              </a:path>
            </a:pathLst>
          </a:custGeom>
          <a:blipFill>
            <a:blip r:embed="rId2"/>
            <a:stretch>
              <a:fillRect l="-712379" t="-35209" b="-993808"/>
            </a:stretch>
          </a:blipFill>
        </p:spPr>
      </p:sp>
      <p:sp>
        <p:nvSpPr>
          <p:cNvPr id="11" name="TextBox 11"/>
          <p:cNvSpPr txBox="1"/>
          <p:nvPr/>
        </p:nvSpPr>
        <p:spPr>
          <a:xfrm>
            <a:off x="9177516" y="1884582"/>
            <a:ext cx="18550038" cy="2708434"/>
          </a:xfrm>
          <a:prstGeom prst="rect">
            <a:avLst/>
          </a:prstGeom>
        </p:spPr>
        <p:txBody>
          <a:bodyPr wrap="square" lIns="0" tIns="0" rIns="0" bIns="0" rtlCol="0" anchor="t">
            <a:spAutoFit/>
          </a:bodyPr>
          <a:lstStyle/>
          <a:p>
            <a:pPr algn="ctr">
              <a:spcBef>
                <a:spcPct val="0"/>
              </a:spcBef>
            </a:pPr>
            <a:r>
              <a:rPr lang="en-US" sz="8800" b="1" dirty="0">
                <a:solidFill>
                  <a:srgbClr val="BB2918"/>
                </a:solidFill>
                <a:latin typeface="Times New Roman Bold"/>
                <a:ea typeface="Times New Roman Bold"/>
                <a:cs typeface="Times New Roman Bold"/>
                <a:sym typeface="Times New Roman Bold"/>
              </a:rPr>
              <a:t>Varendra University Interdisciplinary Research Fest 2025</a:t>
            </a:r>
          </a:p>
        </p:txBody>
      </p:sp>
      <p:sp>
        <p:nvSpPr>
          <p:cNvPr id="12" name="TextBox 12"/>
          <p:cNvSpPr txBox="1"/>
          <p:nvPr/>
        </p:nvSpPr>
        <p:spPr>
          <a:xfrm>
            <a:off x="1334332" y="5948156"/>
            <a:ext cx="15102407" cy="1285891"/>
          </a:xfrm>
          <a:prstGeom prst="rect">
            <a:avLst/>
          </a:prstGeom>
        </p:spPr>
        <p:txBody>
          <a:bodyPr lIns="0" tIns="0" rIns="0" bIns="0" rtlCol="0" anchor="t">
            <a:spAutoFit/>
          </a:bodyPr>
          <a:lstStyle/>
          <a:p>
            <a:pPr algn="ctr">
              <a:lnSpc>
                <a:spcPts val="10499"/>
              </a:lnSpc>
              <a:spcBef>
                <a:spcPct val="0"/>
              </a:spcBef>
            </a:pPr>
            <a:r>
              <a:rPr lang="en-US" sz="7499">
                <a:solidFill>
                  <a:srgbClr val="0D0802"/>
                </a:solidFill>
                <a:latin typeface="Norwester"/>
                <a:ea typeface="Norwester"/>
                <a:cs typeface="Norwester"/>
                <a:sym typeface="Norwester"/>
              </a:rPr>
              <a:t>Title:Template of Research Poster</a:t>
            </a:r>
          </a:p>
        </p:txBody>
      </p:sp>
      <p:sp>
        <p:nvSpPr>
          <p:cNvPr id="13" name="TextBox 13"/>
          <p:cNvSpPr txBox="1"/>
          <p:nvPr/>
        </p:nvSpPr>
        <p:spPr>
          <a:xfrm>
            <a:off x="17516775" y="6012155"/>
            <a:ext cx="4052037" cy="1193455"/>
          </a:xfrm>
          <a:prstGeom prst="rect">
            <a:avLst/>
          </a:prstGeom>
        </p:spPr>
        <p:txBody>
          <a:bodyPr lIns="0" tIns="0" rIns="0" bIns="0" rtlCol="0" anchor="t">
            <a:spAutoFit/>
          </a:bodyPr>
          <a:lstStyle/>
          <a:p>
            <a:pPr algn="l">
              <a:lnSpc>
                <a:spcPts val="9819"/>
              </a:lnSpc>
              <a:spcBef>
                <a:spcPct val="0"/>
              </a:spcBef>
            </a:pPr>
            <a:r>
              <a:rPr lang="en-US" sz="7013">
                <a:solidFill>
                  <a:srgbClr val="000000"/>
                </a:solidFill>
                <a:latin typeface="Norwester"/>
                <a:ea typeface="Norwester"/>
                <a:cs typeface="Norwester"/>
                <a:sym typeface="Norwester"/>
              </a:rPr>
              <a:t>RESULTS</a:t>
            </a:r>
          </a:p>
        </p:txBody>
      </p:sp>
      <p:sp>
        <p:nvSpPr>
          <p:cNvPr id="14" name="TextBox 14"/>
          <p:cNvSpPr txBox="1"/>
          <p:nvPr/>
        </p:nvSpPr>
        <p:spPr>
          <a:xfrm>
            <a:off x="17624775" y="7495420"/>
            <a:ext cx="13910458" cy="12042726"/>
          </a:xfrm>
          <a:prstGeom prst="rect">
            <a:avLst/>
          </a:prstGeom>
        </p:spPr>
        <p:txBody>
          <a:bodyPr lIns="0" tIns="0" rIns="0" bIns="0" rtlCol="0" anchor="t">
            <a:spAutoFit/>
          </a:bodyPr>
          <a:lstStyle/>
          <a:p>
            <a:pPr algn="just">
              <a:lnSpc>
                <a:spcPts val="5602"/>
              </a:lnSpc>
              <a:spcBef>
                <a:spcPct val="0"/>
              </a:spcBef>
            </a:pPr>
            <a:r>
              <a:rPr lang="en-US" sz="4001">
                <a:solidFill>
                  <a:srgbClr val="000000"/>
                </a:solidFill>
                <a:latin typeface="Arial"/>
                <a:ea typeface="Arial"/>
                <a:cs typeface="Arial"/>
                <a:sym typeface="Arial"/>
              </a:rPr>
              <a:t>The study investigated the role of protein XYZ in insulin resistance. A sample of 20 insulin resistant rats was used, and the protein was extracted from them. A western blot analysis revealed a correlation between the levels of glycosylated XYZ and insulin resistance markers. The researchers also conducted additional experiments to further explore the relationship between protein XYZ and insulin resistance. They examined the effects of different doses of XYZ on insulin sensitivity in rats and observed significant changes in glucose metabolism. Furthermore, the study investigated the molecular mechanisms underlying the association between XYZ and insulin resistance by analyzing the expression of key genes involved in insulin signaling pathways. The findings suggest that protein XYZ plays a crucial role in the development and progression of insulin resistance, providing valuable insights for potential therapeutic interventions.</a:t>
            </a:r>
          </a:p>
        </p:txBody>
      </p:sp>
      <p:sp>
        <p:nvSpPr>
          <p:cNvPr id="15" name="TextBox 15"/>
          <p:cNvSpPr txBox="1"/>
          <p:nvPr/>
        </p:nvSpPr>
        <p:spPr>
          <a:xfrm>
            <a:off x="1334332" y="12002631"/>
            <a:ext cx="4882144" cy="1344947"/>
          </a:xfrm>
          <a:prstGeom prst="rect">
            <a:avLst/>
          </a:prstGeom>
        </p:spPr>
        <p:txBody>
          <a:bodyPr lIns="0" tIns="0" rIns="0" bIns="0" rtlCol="0" anchor="t">
            <a:spAutoFit/>
          </a:bodyPr>
          <a:lstStyle/>
          <a:p>
            <a:pPr algn="l">
              <a:lnSpc>
                <a:spcPts val="10919"/>
              </a:lnSpc>
              <a:spcBef>
                <a:spcPct val="0"/>
              </a:spcBef>
            </a:pPr>
            <a:r>
              <a:rPr lang="en-US" sz="7799">
                <a:solidFill>
                  <a:srgbClr val="000000"/>
                </a:solidFill>
                <a:latin typeface="Norwester"/>
                <a:ea typeface="Norwester"/>
                <a:cs typeface="Norwester"/>
                <a:sym typeface="Norwester"/>
              </a:rPr>
              <a:t>Abstract</a:t>
            </a:r>
          </a:p>
        </p:txBody>
      </p:sp>
      <p:sp>
        <p:nvSpPr>
          <p:cNvPr id="16" name="TextBox 16"/>
          <p:cNvSpPr txBox="1"/>
          <p:nvPr/>
        </p:nvSpPr>
        <p:spPr>
          <a:xfrm>
            <a:off x="1334332" y="14202579"/>
            <a:ext cx="14865668" cy="2870200"/>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Arial"/>
                <a:ea typeface="Arial"/>
                <a:cs typeface="Arial"/>
                <a:sym typeface="Arial"/>
              </a:rPr>
              <a:t>The abstract should be clear and concise, highlight the main objectives, a brief methodology statement and key findings with its policy implications. Please write your abstract within 200 words.</a:t>
            </a:r>
          </a:p>
        </p:txBody>
      </p:sp>
      <p:sp>
        <p:nvSpPr>
          <p:cNvPr id="17" name="TextBox 17"/>
          <p:cNvSpPr txBox="1"/>
          <p:nvPr/>
        </p:nvSpPr>
        <p:spPr>
          <a:xfrm>
            <a:off x="1161789" y="18901054"/>
            <a:ext cx="5324497" cy="1203325"/>
          </a:xfrm>
          <a:prstGeom prst="rect">
            <a:avLst/>
          </a:prstGeom>
        </p:spPr>
        <p:txBody>
          <a:bodyPr lIns="0" tIns="0" rIns="0" bIns="0" rtlCol="0" anchor="t">
            <a:spAutoFit/>
          </a:bodyPr>
          <a:lstStyle/>
          <a:p>
            <a:pPr algn="ctr">
              <a:lnSpc>
                <a:spcPts val="9799"/>
              </a:lnSpc>
              <a:spcBef>
                <a:spcPct val="0"/>
              </a:spcBef>
            </a:pPr>
            <a:r>
              <a:rPr lang="en-US" sz="6999">
                <a:solidFill>
                  <a:srgbClr val="000000"/>
                </a:solidFill>
                <a:latin typeface="Norwester"/>
                <a:ea typeface="Norwester"/>
                <a:cs typeface="Norwester"/>
                <a:sym typeface="Norwester"/>
              </a:rPr>
              <a:t>INTRODUCTION</a:t>
            </a:r>
          </a:p>
        </p:txBody>
      </p:sp>
      <p:sp>
        <p:nvSpPr>
          <p:cNvPr id="18" name="TextBox 18"/>
          <p:cNvSpPr txBox="1"/>
          <p:nvPr/>
        </p:nvSpPr>
        <p:spPr>
          <a:xfrm>
            <a:off x="7934086" y="18865039"/>
            <a:ext cx="8244880" cy="1203340"/>
          </a:xfrm>
          <a:prstGeom prst="rect">
            <a:avLst/>
          </a:prstGeom>
        </p:spPr>
        <p:txBody>
          <a:bodyPr lIns="0" tIns="0" rIns="0" bIns="0" rtlCol="0" anchor="t">
            <a:spAutoFit/>
          </a:bodyPr>
          <a:lstStyle/>
          <a:p>
            <a:pPr algn="ctr">
              <a:lnSpc>
                <a:spcPts val="9799"/>
              </a:lnSpc>
              <a:spcBef>
                <a:spcPct val="0"/>
              </a:spcBef>
            </a:pPr>
            <a:r>
              <a:rPr lang="en-US" sz="6999">
                <a:solidFill>
                  <a:srgbClr val="000000"/>
                </a:solidFill>
                <a:latin typeface="Norwester"/>
                <a:ea typeface="Norwester"/>
                <a:cs typeface="Norwester"/>
                <a:sym typeface="Norwester"/>
              </a:rPr>
              <a:t>MATERIALS &amp; METHODS</a:t>
            </a:r>
          </a:p>
        </p:txBody>
      </p:sp>
      <p:sp>
        <p:nvSpPr>
          <p:cNvPr id="19" name="TextBox 19"/>
          <p:cNvSpPr txBox="1"/>
          <p:nvPr/>
        </p:nvSpPr>
        <p:spPr>
          <a:xfrm>
            <a:off x="1141380" y="21274871"/>
            <a:ext cx="5909735" cy="8271705"/>
          </a:xfrm>
          <a:prstGeom prst="rect">
            <a:avLst/>
          </a:prstGeom>
        </p:spPr>
        <p:txBody>
          <a:bodyPr lIns="0" tIns="0" rIns="0" bIns="0" rtlCol="0" anchor="t">
            <a:spAutoFit/>
          </a:bodyPr>
          <a:lstStyle/>
          <a:p>
            <a:pPr algn="just">
              <a:lnSpc>
                <a:spcPts val="4371"/>
              </a:lnSpc>
              <a:spcBef>
                <a:spcPct val="0"/>
              </a:spcBef>
            </a:pPr>
            <a:r>
              <a:rPr lang="en-US" sz="3122">
                <a:solidFill>
                  <a:srgbClr val="000000"/>
                </a:solidFill>
                <a:latin typeface="Arial"/>
                <a:ea typeface="Arial"/>
                <a:cs typeface="Arial"/>
                <a:sym typeface="Arial"/>
              </a:rPr>
              <a:t>Insulin resistance is a metabolic condition that contributes to diseases like type 2 diabetes. Understanding its mechanisms is crucial for effective treatments. To further elaborate on this topic, it is important to note that insulin resistance is often associated with obesity, high blood pressure, and dyslipidemia. Additionally, research has shown that insulin resistance can also lead to an increased risk of cardiovascular diseases, such as heart attacks and strokes. </a:t>
            </a:r>
          </a:p>
        </p:txBody>
      </p:sp>
      <p:sp>
        <p:nvSpPr>
          <p:cNvPr id="20" name="TextBox 20"/>
          <p:cNvSpPr txBox="1"/>
          <p:nvPr/>
        </p:nvSpPr>
        <p:spPr>
          <a:xfrm>
            <a:off x="7852241" y="21246296"/>
            <a:ext cx="8584498" cy="8300280"/>
          </a:xfrm>
          <a:prstGeom prst="rect">
            <a:avLst/>
          </a:prstGeom>
        </p:spPr>
        <p:txBody>
          <a:bodyPr lIns="0" tIns="0" rIns="0" bIns="0" rtlCol="0" anchor="t">
            <a:spAutoFit/>
          </a:bodyPr>
          <a:lstStyle/>
          <a:p>
            <a:pPr algn="just">
              <a:lnSpc>
                <a:spcPts val="5471"/>
              </a:lnSpc>
              <a:spcBef>
                <a:spcPct val="0"/>
              </a:spcBef>
            </a:pPr>
            <a:r>
              <a:rPr lang="en-US" sz="3908">
                <a:solidFill>
                  <a:srgbClr val="000000"/>
                </a:solidFill>
                <a:latin typeface="Arial"/>
                <a:ea typeface="Arial"/>
                <a:cs typeface="Arial"/>
                <a:sym typeface="Arial"/>
              </a:rPr>
              <a:t>A sample of 20 insulin resistant rats was used for the experiment. The protein was extracted and analyzed using western blot analysis. Gel electrophoresis separated the components based on their molecular weight. The protein bands were then transferred onto a membrane and probed with specific antibodies to detect the protein of interest. Protein expression levels were quantified using image analysis software.</a:t>
            </a:r>
          </a:p>
        </p:txBody>
      </p:sp>
      <p:sp>
        <p:nvSpPr>
          <p:cNvPr id="21" name="TextBox 21"/>
          <p:cNvSpPr txBox="1"/>
          <p:nvPr/>
        </p:nvSpPr>
        <p:spPr>
          <a:xfrm>
            <a:off x="17739198" y="29846915"/>
            <a:ext cx="9380442" cy="1203325"/>
          </a:xfrm>
          <a:prstGeom prst="rect">
            <a:avLst/>
          </a:prstGeom>
        </p:spPr>
        <p:txBody>
          <a:bodyPr lIns="0" tIns="0" rIns="0" bIns="0" rtlCol="0" anchor="t">
            <a:spAutoFit/>
          </a:bodyPr>
          <a:lstStyle/>
          <a:p>
            <a:pPr algn="l">
              <a:lnSpc>
                <a:spcPts val="9799"/>
              </a:lnSpc>
              <a:spcBef>
                <a:spcPct val="0"/>
              </a:spcBef>
            </a:pPr>
            <a:r>
              <a:rPr lang="en-US" sz="6999">
                <a:solidFill>
                  <a:srgbClr val="000000"/>
                </a:solidFill>
                <a:latin typeface="Norwester"/>
                <a:ea typeface="Norwester"/>
                <a:cs typeface="Norwester"/>
                <a:sym typeface="Norwester"/>
              </a:rPr>
              <a:t>Conclusion</a:t>
            </a:r>
          </a:p>
        </p:txBody>
      </p:sp>
      <p:sp>
        <p:nvSpPr>
          <p:cNvPr id="22" name="TextBox 22"/>
          <p:cNvSpPr txBox="1"/>
          <p:nvPr/>
        </p:nvSpPr>
        <p:spPr>
          <a:xfrm>
            <a:off x="17696775" y="35490665"/>
            <a:ext cx="13910458" cy="2002827"/>
          </a:xfrm>
          <a:prstGeom prst="rect">
            <a:avLst/>
          </a:prstGeom>
        </p:spPr>
        <p:txBody>
          <a:bodyPr lIns="0" tIns="0" rIns="0" bIns="0" rtlCol="0" anchor="t">
            <a:spAutoFit/>
          </a:bodyPr>
          <a:lstStyle/>
          <a:p>
            <a:pPr marL="787718" lvl="1" indent="-393859" algn="just">
              <a:lnSpc>
                <a:spcPts val="5107"/>
              </a:lnSpc>
              <a:buFont typeface="Arial"/>
              <a:buChar char="•"/>
            </a:pPr>
            <a:r>
              <a:rPr lang="en-US" sz="3648">
                <a:solidFill>
                  <a:srgbClr val="000000"/>
                </a:solidFill>
                <a:latin typeface="Arial"/>
                <a:ea typeface="Arial"/>
                <a:cs typeface="Arial"/>
                <a:sym typeface="Arial"/>
              </a:rPr>
              <a:t>These findings contribute to our understanding of the molecular mechanisms underlying insulin resistance and offer potential avenues for developing new treatment strategies.</a:t>
            </a:r>
          </a:p>
        </p:txBody>
      </p:sp>
      <p:sp>
        <p:nvSpPr>
          <p:cNvPr id="23" name="TextBox 23"/>
          <p:cNvSpPr txBox="1"/>
          <p:nvPr/>
        </p:nvSpPr>
        <p:spPr>
          <a:xfrm>
            <a:off x="17624775" y="37653614"/>
            <a:ext cx="6000037" cy="1203325"/>
          </a:xfrm>
          <a:prstGeom prst="rect">
            <a:avLst/>
          </a:prstGeom>
        </p:spPr>
        <p:txBody>
          <a:bodyPr lIns="0" tIns="0" rIns="0" bIns="0" rtlCol="0" anchor="t">
            <a:spAutoFit/>
          </a:bodyPr>
          <a:lstStyle/>
          <a:p>
            <a:pPr algn="l">
              <a:lnSpc>
                <a:spcPts val="9799"/>
              </a:lnSpc>
              <a:spcBef>
                <a:spcPct val="0"/>
              </a:spcBef>
            </a:pPr>
            <a:r>
              <a:rPr lang="en-US" sz="6999">
                <a:solidFill>
                  <a:srgbClr val="000000"/>
                </a:solidFill>
                <a:latin typeface="Norwester"/>
                <a:ea typeface="Norwester"/>
                <a:cs typeface="Norwester"/>
                <a:sym typeface="Norwester"/>
              </a:rPr>
              <a:t>References</a:t>
            </a:r>
          </a:p>
        </p:txBody>
      </p:sp>
      <p:sp>
        <p:nvSpPr>
          <p:cNvPr id="24" name="TextBox 24"/>
          <p:cNvSpPr txBox="1"/>
          <p:nvPr/>
        </p:nvSpPr>
        <p:spPr>
          <a:xfrm>
            <a:off x="17739198" y="39175140"/>
            <a:ext cx="13910458" cy="1464944"/>
          </a:xfrm>
          <a:prstGeom prst="rect">
            <a:avLst/>
          </a:prstGeom>
        </p:spPr>
        <p:txBody>
          <a:bodyPr lIns="0" tIns="0" rIns="0" bIns="0" rtlCol="0" anchor="t">
            <a:spAutoFit/>
          </a:bodyPr>
          <a:lstStyle/>
          <a:p>
            <a:pPr marL="582936" lvl="1" indent="-291468" algn="just">
              <a:lnSpc>
                <a:spcPts val="3780"/>
              </a:lnSpc>
              <a:buFont typeface="Arial"/>
              <a:buChar char="•"/>
            </a:pPr>
            <a:r>
              <a:rPr lang="en-US" sz="2700">
                <a:solidFill>
                  <a:srgbClr val="000000"/>
                </a:solidFill>
                <a:latin typeface="Arial"/>
                <a:ea typeface="Arial"/>
                <a:cs typeface="Arial"/>
                <a:sym typeface="Arial"/>
              </a:rPr>
              <a:t>"Insulin resistance and its role in metabolic disorders" by DeFronzo RA, Ferrannini E."</a:t>
            </a:r>
          </a:p>
          <a:p>
            <a:pPr marL="582936" lvl="1" indent="-291468" algn="just">
              <a:lnSpc>
                <a:spcPts val="3780"/>
              </a:lnSpc>
              <a:buFont typeface="Arial"/>
              <a:buChar char="•"/>
            </a:pPr>
            <a:r>
              <a:rPr lang="en-US" sz="2700">
                <a:solidFill>
                  <a:srgbClr val="000000"/>
                </a:solidFill>
                <a:latin typeface="Arial"/>
                <a:ea typeface="Arial"/>
                <a:cs typeface="Arial"/>
                <a:sym typeface="Arial"/>
              </a:rPr>
              <a:t>Insulin resistance and cardiovascular disease" by Reaven GM."</a:t>
            </a:r>
          </a:p>
          <a:p>
            <a:pPr marL="582936" lvl="1" indent="-291468" algn="just">
              <a:lnSpc>
                <a:spcPts val="3780"/>
              </a:lnSpc>
              <a:buFont typeface="Arial"/>
              <a:buChar char="•"/>
            </a:pPr>
            <a:r>
              <a:rPr lang="en-US" sz="2700">
                <a:solidFill>
                  <a:srgbClr val="000000"/>
                </a:solidFill>
                <a:latin typeface="Arial"/>
                <a:ea typeface="Arial"/>
                <a:cs typeface="Arial"/>
                <a:sym typeface="Arial"/>
              </a:rPr>
              <a:t>Insulin resistance and type 2 diabetes mellitus" by Kahn SE, Hull RL, Utzschneider KM.</a:t>
            </a:r>
          </a:p>
        </p:txBody>
      </p:sp>
      <p:sp>
        <p:nvSpPr>
          <p:cNvPr id="25" name="TextBox 25"/>
          <p:cNvSpPr txBox="1"/>
          <p:nvPr/>
        </p:nvSpPr>
        <p:spPr>
          <a:xfrm>
            <a:off x="1571070" y="8264653"/>
            <a:ext cx="14865668" cy="890270"/>
          </a:xfrm>
          <a:prstGeom prst="rect">
            <a:avLst/>
          </a:prstGeom>
        </p:spPr>
        <p:txBody>
          <a:bodyPr lIns="0" tIns="0" rIns="0" bIns="0" rtlCol="0" anchor="t">
            <a:spAutoFit/>
          </a:bodyPr>
          <a:lstStyle/>
          <a:p>
            <a:pPr algn="just">
              <a:lnSpc>
                <a:spcPts val="6579"/>
              </a:lnSpc>
              <a:spcBef>
                <a:spcPct val="0"/>
              </a:spcBef>
            </a:pPr>
            <a:r>
              <a:rPr lang="en-US" sz="4699">
                <a:solidFill>
                  <a:srgbClr val="000000"/>
                </a:solidFill>
                <a:latin typeface="Arial"/>
                <a:ea typeface="Arial"/>
                <a:cs typeface="Arial"/>
                <a:sym typeface="Arial"/>
              </a:rPr>
              <a:t>Author’s Name and Affiliation</a:t>
            </a:r>
          </a:p>
        </p:txBody>
      </p:sp>
      <p:sp>
        <p:nvSpPr>
          <p:cNvPr id="26" name="TextBox 26"/>
          <p:cNvSpPr txBox="1"/>
          <p:nvPr/>
        </p:nvSpPr>
        <p:spPr>
          <a:xfrm>
            <a:off x="20034236" y="20893286"/>
            <a:ext cx="2781151" cy="6134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Norwester"/>
                <a:ea typeface="Norwester"/>
                <a:cs typeface="Norwester"/>
                <a:sym typeface="Norwester"/>
              </a:rPr>
              <a:t>Title of chart</a:t>
            </a:r>
          </a:p>
        </p:txBody>
      </p:sp>
      <p:sp>
        <p:nvSpPr>
          <p:cNvPr id="27" name="TextBox 27"/>
          <p:cNvSpPr txBox="1"/>
          <p:nvPr/>
        </p:nvSpPr>
        <p:spPr>
          <a:xfrm>
            <a:off x="26558849" y="20893286"/>
            <a:ext cx="2781151" cy="6134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Norwester"/>
                <a:ea typeface="Norwester"/>
                <a:cs typeface="Norwester"/>
                <a:sym typeface="Norwester"/>
              </a:rPr>
              <a:t>Title of chart</a:t>
            </a:r>
          </a:p>
        </p:txBody>
      </p:sp>
      <p:sp>
        <p:nvSpPr>
          <p:cNvPr id="28" name="TextBox 28"/>
          <p:cNvSpPr txBox="1"/>
          <p:nvPr/>
        </p:nvSpPr>
        <p:spPr>
          <a:xfrm>
            <a:off x="5450233" y="30089840"/>
            <a:ext cx="3852714" cy="821055"/>
          </a:xfrm>
          <a:prstGeom prst="rect">
            <a:avLst/>
          </a:prstGeom>
        </p:spPr>
        <p:txBody>
          <a:bodyPr lIns="0" tIns="0" rIns="0" bIns="0" rtlCol="0" anchor="t">
            <a:spAutoFit/>
          </a:bodyPr>
          <a:lstStyle/>
          <a:p>
            <a:pPr algn="ctr">
              <a:lnSpc>
                <a:spcPts val="6719"/>
              </a:lnSpc>
              <a:spcBef>
                <a:spcPct val="0"/>
              </a:spcBef>
            </a:pPr>
            <a:r>
              <a:rPr lang="en-US" sz="4800">
                <a:solidFill>
                  <a:srgbClr val="000000"/>
                </a:solidFill>
                <a:latin typeface="Norwester"/>
                <a:ea typeface="Norwester"/>
                <a:cs typeface="Norwester"/>
                <a:sym typeface="Norwester"/>
              </a:rPr>
              <a:t>Title of Figure</a:t>
            </a:r>
          </a:p>
        </p:txBody>
      </p:sp>
      <p:sp>
        <p:nvSpPr>
          <p:cNvPr id="29" name="TextBox 29"/>
          <p:cNvSpPr txBox="1"/>
          <p:nvPr/>
        </p:nvSpPr>
        <p:spPr>
          <a:xfrm>
            <a:off x="4096248" y="37854199"/>
            <a:ext cx="12806100" cy="962826"/>
          </a:xfrm>
          <a:prstGeom prst="rect">
            <a:avLst/>
          </a:prstGeom>
        </p:spPr>
        <p:txBody>
          <a:bodyPr lIns="0" tIns="0" rIns="0" bIns="0" rtlCol="0" anchor="t">
            <a:spAutoFit/>
          </a:bodyPr>
          <a:lstStyle/>
          <a:p>
            <a:pPr algn="l">
              <a:lnSpc>
                <a:spcPts val="7892"/>
              </a:lnSpc>
              <a:spcBef>
                <a:spcPct val="0"/>
              </a:spcBef>
            </a:pPr>
            <a:r>
              <a:rPr lang="en-US" sz="5637">
                <a:solidFill>
                  <a:srgbClr val="000000"/>
                </a:solidFill>
                <a:latin typeface="Norwester"/>
                <a:ea typeface="Norwester"/>
                <a:cs typeface="Norwester"/>
                <a:sym typeface="Norwester"/>
              </a:rPr>
              <a:t>Center for interdisciplinary Research</a:t>
            </a:r>
          </a:p>
        </p:txBody>
      </p:sp>
      <p:sp>
        <p:nvSpPr>
          <p:cNvPr id="30" name="TextBox 30"/>
          <p:cNvSpPr txBox="1"/>
          <p:nvPr/>
        </p:nvSpPr>
        <p:spPr>
          <a:xfrm>
            <a:off x="4198103" y="39277367"/>
            <a:ext cx="9351420" cy="1335405"/>
          </a:xfrm>
          <a:prstGeom prst="rect">
            <a:avLst/>
          </a:prstGeom>
        </p:spPr>
        <p:txBody>
          <a:bodyPr lIns="0" tIns="0" rIns="0" bIns="0" rtlCol="0" anchor="t">
            <a:spAutoFit/>
          </a:bodyPr>
          <a:lstStyle/>
          <a:p>
            <a:pPr algn="l">
              <a:lnSpc>
                <a:spcPts val="10919"/>
              </a:lnSpc>
              <a:spcBef>
                <a:spcPct val="0"/>
              </a:spcBef>
            </a:pPr>
            <a:r>
              <a:rPr lang="en-US" sz="7800">
                <a:solidFill>
                  <a:srgbClr val="000000"/>
                </a:solidFill>
                <a:latin typeface="Norwester"/>
                <a:ea typeface="Norwester"/>
                <a:cs typeface="Norwester"/>
                <a:sym typeface="Norwester"/>
              </a:rPr>
              <a:t>Varendra University</a:t>
            </a:r>
          </a:p>
        </p:txBody>
      </p:sp>
      <p:sp>
        <p:nvSpPr>
          <p:cNvPr id="31" name="TextBox 31"/>
          <p:cNvSpPr txBox="1"/>
          <p:nvPr/>
        </p:nvSpPr>
        <p:spPr>
          <a:xfrm>
            <a:off x="17372775" y="31668112"/>
            <a:ext cx="13910458" cy="2002827"/>
          </a:xfrm>
          <a:prstGeom prst="rect">
            <a:avLst/>
          </a:prstGeom>
        </p:spPr>
        <p:txBody>
          <a:bodyPr lIns="0" tIns="0" rIns="0" bIns="0" rtlCol="0" anchor="t">
            <a:spAutoFit/>
          </a:bodyPr>
          <a:lstStyle/>
          <a:p>
            <a:pPr marL="787718" lvl="1" indent="-393859" algn="just">
              <a:lnSpc>
                <a:spcPts val="5107"/>
              </a:lnSpc>
              <a:buFont typeface="Arial"/>
              <a:buChar char="•"/>
            </a:pPr>
            <a:r>
              <a:rPr lang="en-US" sz="3648">
                <a:solidFill>
                  <a:srgbClr val="000000"/>
                </a:solidFill>
                <a:latin typeface="Arial"/>
                <a:ea typeface="Arial"/>
                <a:cs typeface="Arial"/>
                <a:sym typeface="Arial"/>
              </a:rPr>
              <a:t>These findings contribute to our understanding of the molecular mechanisms underlying insulin resistance and offer potential avenues for developing new treatment strategies.</a:t>
            </a:r>
          </a:p>
        </p:txBody>
      </p:sp>
      <p:sp>
        <p:nvSpPr>
          <p:cNvPr id="32" name="TextBox 32"/>
          <p:cNvSpPr txBox="1"/>
          <p:nvPr/>
        </p:nvSpPr>
        <p:spPr>
          <a:xfrm>
            <a:off x="17739198" y="33765843"/>
            <a:ext cx="15729736" cy="1203325"/>
          </a:xfrm>
          <a:prstGeom prst="rect">
            <a:avLst/>
          </a:prstGeom>
        </p:spPr>
        <p:txBody>
          <a:bodyPr lIns="0" tIns="0" rIns="0" bIns="0" rtlCol="0" anchor="t">
            <a:spAutoFit/>
          </a:bodyPr>
          <a:lstStyle/>
          <a:p>
            <a:pPr algn="l">
              <a:lnSpc>
                <a:spcPts val="9799"/>
              </a:lnSpc>
              <a:spcBef>
                <a:spcPct val="0"/>
              </a:spcBef>
            </a:pPr>
            <a:r>
              <a:rPr lang="en-US" sz="6999">
                <a:solidFill>
                  <a:srgbClr val="000000"/>
                </a:solidFill>
                <a:latin typeface="Norwester"/>
                <a:ea typeface="Norwester"/>
                <a:cs typeface="Norwester"/>
                <a:sym typeface="Norwester"/>
              </a:rPr>
              <a:t>Recommendation</a:t>
            </a:r>
          </a:p>
        </p:txBody>
      </p:sp>
      <p:sp>
        <p:nvSpPr>
          <p:cNvPr id="33" name="TextBox 33"/>
          <p:cNvSpPr txBox="1"/>
          <p:nvPr/>
        </p:nvSpPr>
        <p:spPr>
          <a:xfrm>
            <a:off x="1313297" y="17706654"/>
            <a:ext cx="14865668" cy="890270"/>
          </a:xfrm>
          <a:prstGeom prst="rect">
            <a:avLst/>
          </a:prstGeom>
        </p:spPr>
        <p:txBody>
          <a:bodyPr lIns="0" tIns="0" rIns="0" bIns="0" rtlCol="0" anchor="t">
            <a:spAutoFit/>
          </a:bodyPr>
          <a:lstStyle/>
          <a:p>
            <a:pPr algn="just">
              <a:lnSpc>
                <a:spcPts val="6579"/>
              </a:lnSpc>
              <a:spcBef>
                <a:spcPct val="0"/>
              </a:spcBef>
            </a:pPr>
            <a:r>
              <a:rPr lang="en-US" sz="4699">
                <a:solidFill>
                  <a:srgbClr val="000000"/>
                </a:solidFill>
                <a:latin typeface="Arial"/>
                <a:ea typeface="Arial"/>
                <a:cs typeface="Arial"/>
                <a:sym typeface="Arial"/>
              </a:rPr>
              <a:t>Key Words: at least three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458</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Norwester</vt:lpstr>
      <vt:lpstr>Times New Roman Bold</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CIRVU</dc:title>
  <cp:lastModifiedBy>Md Ataul Gani Osmani</cp:lastModifiedBy>
  <cp:revision>2</cp:revision>
  <dcterms:created xsi:type="dcterms:W3CDTF">2006-08-16T00:00:00Z</dcterms:created>
  <dcterms:modified xsi:type="dcterms:W3CDTF">2025-07-13T18:09:02Z</dcterms:modified>
  <dc:identifier>DAGsFBDDNnU</dc:identifier>
</cp:coreProperties>
</file>